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C7B120-3824-4CE3-A97E-D49D1587E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9BDE832-FC39-480A-B1B4-485B1B767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307835-5EFA-4639-A44E-09250BD74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FF65D2-BC5B-40FA-9BDA-3FD7E03C2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6FC1BA-BAAA-46E0-B231-9A1C90747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736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3E4EA-040D-4505-96C7-4C5F01BDD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6E1F036-32B9-4AF0-9832-02DA961B6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368770-B834-4A1E-86C8-4D2AC102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0888DF-C9D7-4DCF-A6E9-20863A4D3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7503A8-4264-4841-A0EB-F727B6E33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33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94647B6-C028-4ABE-BB6E-1C15B408B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7BBDF42-6980-46A0-87B2-C06490578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E066B82-864D-4F00-8D9C-C3E3328C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64BA66-0DED-4986-A5AA-F3F303FD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7FBF34-DC68-474F-A9F7-56182B407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600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AA41D4-AF18-4763-B617-3A9A116BF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6BC5AD-55AE-4B88-BF3C-AB1DC2AC1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380538-8407-45DC-B23C-9C4E1F14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CA1BA0-F798-44CC-8013-0008C075C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D87A74-12BD-43A3-99D7-6EBB4BDB6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541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D77959-FE43-4D28-AF9F-56B8899BE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0F410F-4A1D-4885-A503-38CEE3051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832B39-E493-42FB-89B9-F9C4AA929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CF3522-CAE3-403E-BCA9-CE582B329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6850BD-B84B-47CD-BEA7-1139CEDD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51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768066-BFC4-408B-97AE-24A9594B9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0919F9-B634-41AB-B0B4-9675DB4FF8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8FC5397-1149-4A76-A445-52DF99E2D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F513183-6060-4CC9-98E5-35308D40B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AE5DEEE-86BA-4522-B669-3794844BD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DDF6733-4BC3-498D-B3B9-AF454280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4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C3CACA-2668-4770-8526-AB568929A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82F4F5-2AC0-47AF-B715-B4E54FC8E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D50047A-E7DD-4266-AD6F-8BFF1A166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954A56F-40F4-45F8-95AD-88FD6B17C1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FAABE33-4C8D-4A2F-9B65-EBCC97DAFA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4FE87B2-39E9-40A3-8DEF-F3EA79418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41DDFE0-9B1D-4D7F-BD09-3E266123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D2C94D3-F64C-47E6-9170-FC067EC1C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10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25459E-51C1-4ECD-A8E1-47869F3B4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A5D5E11-FB64-487D-A4C7-C505D644F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D124EDC-369C-4D99-9D4F-B0E6FD33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447DEB7-9BF8-4D81-BEE2-3CD683E1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90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18E4570-3987-40CF-89DB-8307FDEC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5E83ED7-BA90-482E-AE2E-BF5CC081D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78C2961-4D43-4ABB-89DA-7E142037E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04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2F7D39-2013-4805-88E1-202ED6167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020263-32AA-48F0-A0FE-FF1CAB2DA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2A45937-F53F-4843-AB3D-5D5503225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25A7C6F-0D9F-4609-BE3A-82BDCFDF0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8A891CD-DD34-43A9-90E8-DCFA2AAF8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21F5268-B4ED-44A5-9111-51F386CE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536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98ECE4-7E02-4F0B-872D-176CBC8C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601019C-8AD8-4A58-804F-54F7874D9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B6E6810-A29A-44EC-8B31-B37ECB84B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B8E0AEC-5DE0-4844-B383-406D149AD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6BC995-87F0-4DAA-A03D-B294F2F4F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EE5ECCD-85EA-4A3A-8ACE-7361556EB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3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5A6078C-2ADA-45D4-B8B3-C8024F71F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B613563-338F-4A3F-9616-E0F8430CC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8A4DB0-3BC1-4DF6-892F-070C8EE92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EB1B4-714D-4970-B737-47EB0B3DF42B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3FE2D6-5891-4754-8FB8-171B8A406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0D13AD-3B40-41FE-B500-9534F8E2D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AC2A6-BFAC-4E1F-B298-8D81621FD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473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VPH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3 injecteren</a:t>
            </a:r>
          </a:p>
        </p:txBody>
      </p:sp>
    </p:spTree>
    <p:extLst>
      <p:ext uri="{BB962C8B-B14F-4D97-AF65-F5344CB8AC3E}">
        <p14:creationId xmlns:p14="http://schemas.microsoft.com/office/powerpoint/2010/main" val="912739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ea typeface="Times New Roman"/>
              </a:rPr>
              <a:t>IM worden toegepast wanneer een medicijn snel moet worden opgenomen. </a:t>
            </a:r>
          </a:p>
          <a:p>
            <a:r>
              <a:rPr lang="nl-NL" dirty="0">
                <a:ea typeface="Times New Roman"/>
              </a:rPr>
              <a:t>De bloedcirculatie in spieren is groter dan in het onderhuidse vetweefsel. </a:t>
            </a:r>
          </a:p>
          <a:p>
            <a:r>
              <a:rPr lang="nl-NL" dirty="0">
                <a:ea typeface="Times New Roman"/>
              </a:rPr>
              <a:t>In een spier kun je ook grotere hoeveelheden vloeistof spuiten (tot 5 ml) dan in het onderhuidse weefsel.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Intramusculair </a:t>
            </a:r>
          </a:p>
        </p:txBody>
      </p:sp>
    </p:spTree>
    <p:extLst>
      <p:ext uri="{BB962C8B-B14F-4D97-AF65-F5344CB8AC3E}">
        <p14:creationId xmlns:p14="http://schemas.microsoft.com/office/powerpoint/2010/main" val="170695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nl-NL" sz="3600" kern="0" dirty="0">
                <a:solidFill>
                  <a:sysClr val="windowText" lastClr="000000"/>
                </a:solidFill>
              </a:rPr>
              <a:t>Bovenste Buitenste Bil/beenkwadrant</a:t>
            </a:r>
          </a:p>
        </p:txBody>
      </p:sp>
      <p:pic>
        <p:nvPicPr>
          <p:cNvPr id="5" name="Picture 5" descr="221568_05q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5561" y="2451708"/>
            <a:ext cx="2585251" cy="28696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7" descr="221568_05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2429766"/>
            <a:ext cx="23145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6" descr="221568_05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9" y="1987586"/>
            <a:ext cx="1762125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3011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r>
              <a:rPr lang="nl-NL" kern="0" dirty="0">
                <a:latin typeface="+mj-lt"/>
              </a:rPr>
              <a:t>Slechte resorptie van het geneesmiddel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endParaRPr lang="nl-NL" kern="0" dirty="0">
              <a:latin typeface="+mj-lt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r>
              <a:rPr lang="nl-NL" kern="0" dirty="0">
                <a:latin typeface="+mj-lt"/>
              </a:rPr>
              <a:t>Beschadiging van het weefsel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endParaRPr lang="nl-NL" kern="0" dirty="0">
              <a:latin typeface="+mj-lt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r>
              <a:rPr lang="nl-NL" kern="0" dirty="0">
                <a:latin typeface="+mj-lt"/>
              </a:rPr>
              <a:t>Overgevoeligheid voor het geneesmiddel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endParaRPr lang="nl-NL" kern="0" dirty="0">
              <a:latin typeface="+mj-lt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r>
              <a:rPr lang="nl-NL" kern="0" dirty="0">
                <a:latin typeface="+mj-lt"/>
              </a:rPr>
              <a:t>Overdosering van het geneesmiddel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endParaRPr lang="nl-NL" kern="0" dirty="0">
              <a:latin typeface="+mj-lt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r>
              <a:rPr lang="nl-NL" kern="0" dirty="0">
                <a:latin typeface="+mj-lt"/>
              </a:rPr>
              <a:t>Toediening van het verkeerde geneesmiddel</a:t>
            </a:r>
          </a:p>
          <a:p>
            <a:endParaRPr lang="nl-NL" dirty="0">
              <a:latin typeface="+mj-lt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Complicaties </a:t>
            </a:r>
          </a:p>
        </p:txBody>
      </p:sp>
    </p:spTree>
    <p:extLst>
      <p:ext uri="{BB962C8B-B14F-4D97-AF65-F5344CB8AC3E}">
        <p14:creationId xmlns:p14="http://schemas.microsoft.com/office/powerpoint/2010/main" val="3687225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None/>
            </a:pPr>
            <a:r>
              <a:rPr lang="nl-NL" kern="0" dirty="0">
                <a:latin typeface="+mj-lt"/>
              </a:rPr>
              <a:t>Je prikt je aan een gebruikte naald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None/>
            </a:pPr>
            <a:endParaRPr lang="nl-NL" kern="0" dirty="0">
              <a:latin typeface="+mj-lt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r>
              <a:rPr lang="nl-NL" kern="0" dirty="0">
                <a:latin typeface="+mj-lt"/>
              </a:rPr>
              <a:t>De gevolgen hiervan kunnen ernstig zijn daarom een prikaccident altijd melden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r>
              <a:rPr lang="nl-NL" kern="0" dirty="0">
                <a:latin typeface="+mj-lt"/>
              </a:rPr>
              <a:t>Ernstige ziekten als aids, hepatitis B en tuberculose kunnen door gebruikte naalden worden overgebracht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DCCFF"/>
              </a:buClr>
              <a:buFont typeface="Wingdings" pitchFamily="2" charset="2"/>
              <a:buChar char="§"/>
            </a:pPr>
            <a:r>
              <a:rPr lang="nl-NL" kern="0" dirty="0">
                <a:latin typeface="+mj-lt"/>
              </a:rPr>
              <a:t>Het risico van besmetting is niet groot, maar als besmetting plaatsvindt, zijn de gevolgen wel ernstig</a:t>
            </a:r>
          </a:p>
          <a:p>
            <a:endParaRPr lang="nl-NL" dirty="0">
              <a:latin typeface="+mj-lt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Prikincident </a:t>
            </a:r>
          </a:p>
        </p:txBody>
      </p:sp>
    </p:spTree>
    <p:extLst>
      <p:ext uri="{BB962C8B-B14F-4D97-AF65-F5344CB8AC3E}">
        <p14:creationId xmlns:p14="http://schemas.microsoft.com/office/powerpoint/2010/main" val="1845710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Laat het wondje flink doorbloeden</a:t>
            </a:r>
          </a:p>
          <a:p>
            <a:endParaRPr lang="nl-NL" dirty="0"/>
          </a:p>
          <a:p>
            <a:r>
              <a:rPr lang="nl-NL" dirty="0"/>
              <a:t>Spoel met water of fysiologisch zout </a:t>
            </a:r>
          </a:p>
          <a:p>
            <a:endParaRPr lang="nl-NL" dirty="0"/>
          </a:p>
          <a:p>
            <a:r>
              <a:rPr lang="nl-NL" dirty="0"/>
              <a:t>Meld het ongeval aan de leidinggevende en de geneeskundige dienst van de instelling waar je werkt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kern="0" dirty="0"/>
              <a:t>Wat te doen bij een prikaccident</a:t>
            </a:r>
            <a:endParaRPr lang="nl-NL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823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/>
              <a:t>Persoonlijke gegevens</a:t>
            </a:r>
          </a:p>
          <a:p>
            <a:pPr marL="109728" indent="0">
              <a:buNone/>
            </a:pPr>
            <a:r>
              <a:rPr lang="nl-NL" dirty="0"/>
              <a:t>Functie en afdeling</a:t>
            </a:r>
          </a:p>
          <a:p>
            <a:pPr marL="109728" indent="0">
              <a:buNone/>
            </a:pPr>
            <a:r>
              <a:rPr lang="nl-NL" dirty="0"/>
              <a:t>Datum en tijdstip van het ongeval</a:t>
            </a:r>
          </a:p>
          <a:p>
            <a:pPr marL="109728" indent="0">
              <a:buNone/>
            </a:pPr>
            <a:r>
              <a:rPr lang="nl-NL" dirty="0"/>
              <a:t>Ontstaan van het accident en gegevens van de zorgvrager/bron</a:t>
            </a:r>
          </a:p>
          <a:p>
            <a:pPr marL="109728" indent="0">
              <a:buNone/>
            </a:pPr>
            <a:r>
              <a:rPr lang="nl-NL" dirty="0"/>
              <a:t>Omstandigheden en weg/geen gebruik van beschermingsmiddelen</a:t>
            </a:r>
          </a:p>
          <a:p>
            <a:pPr marL="109728" indent="0">
              <a:buNone/>
            </a:pPr>
            <a:r>
              <a:rPr lang="nl-NL" dirty="0"/>
              <a:t>Wat je gedaan hebt na het prikaccident</a:t>
            </a:r>
          </a:p>
          <a:p>
            <a:pPr marL="109728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+mn-lt"/>
              </a:rPr>
              <a:t>Wat geef je door na een prikaccident</a:t>
            </a:r>
          </a:p>
        </p:txBody>
      </p:sp>
      <p:sp>
        <p:nvSpPr>
          <p:cNvPr id="4" name="Rechthoek 3"/>
          <p:cNvSpPr/>
          <p:nvPr/>
        </p:nvSpPr>
        <p:spPr>
          <a:xfrm flipH="1">
            <a:off x="13524656" y="548681"/>
            <a:ext cx="72008" cy="5070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nl-NL" dirty="0"/>
              <a:t>Persoonlijke gegevens</a:t>
            </a:r>
          </a:p>
          <a:p>
            <a:pPr>
              <a:lnSpc>
                <a:spcPct val="90000"/>
              </a:lnSpc>
            </a:pPr>
            <a:r>
              <a:rPr lang="nl-NL" dirty="0"/>
              <a:t>Functie en afdeling</a:t>
            </a:r>
          </a:p>
          <a:p>
            <a:pPr>
              <a:lnSpc>
                <a:spcPct val="90000"/>
              </a:lnSpc>
            </a:pPr>
            <a:r>
              <a:rPr lang="nl-NL" dirty="0"/>
              <a:t>Datum en tijdstip van het ongeval</a:t>
            </a:r>
          </a:p>
          <a:p>
            <a:pPr>
              <a:lnSpc>
                <a:spcPct val="90000"/>
              </a:lnSpc>
            </a:pPr>
            <a:r>
              <a:rPr lang="nl-NL" dirty="0"/>
              <a:t>Ontstaan van het accident en gegevens van de zorgvrager/bron</a:t>
            </a:r>
          </a:p>
          <a:p>
            <a:pPr>
              <a:lnSpc>
                <a:spcPct val="90000"/>
              </a:lnSpc>
            </a:pPr>
            <a:r>
              <a:rPr lang="nl-NL" dirty="0"/>
              <a:t>Omstandigheden en weg/geen gebruik van beschermingsmiddelen</a:t>
            </a:r>
          </a:p>
          <a:p>
            <a:pPr>
              <a:lnSpc>
                <a:spcPct val="90000"/>
              </a:lnSpc>
            </a:pPr>
            <a:r>
              <a:rPr lang="nl-NL" dirty="0"/>
              <a:t>Wat je gedaan hebt na </a:t>
            </a:r>
            <a:r>
              <a:rPr lang="nl-NL" dirty="0" err="1"/>
              <a:t>hetprikaccident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3169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Nooit het hoesje op een gebruikte naald terugplaatsen, maar gebruik een naaldencontainer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+mn-lt"/>
              </a:rPr>
              <a:t>Preventie prikaccidenten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612" y="2636913"/>
            <a:ext cx="2255837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872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Medicatie</a:t>
            </a:r>
            <a:br>
              <a:rPr lang="nl-NL" dirty="0"/>
            </a:b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Injecties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555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Medicatie 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551" y="1540224"/>
            <a:ext cx="6498899" cy="4407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0284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981200" y="764704"/>
            <a:ext cx="8229600" cy="5904656"/>
          </a:xfrm>
        </p:spPr>
        <p:txBody>
          <a:bodyPr>
            <a:normAutofit/>
          </a:bodyPr>
          <a:lstStyle/>
          <a:p>
            <a:r>
              <a:rPr lang="nl-NL" dirty="0">
                <a:ea typeface="Times New Roman"/>
              </a:rPr>
              <a:t>Een injectie is het inbrengen van vocht in weefsels of in vaten van het lichaam met behulp van een spuit met een holle naald.</a:t>
            </a:r>
          </a:p>
          <a:p>
            <a:endParaRPr lang="nl-NL" dirty="0"/>
          </a:p>
          <a:p>
            <a:pPr marL="109728" indent="0">
              <a:buNone/>
            </a:pPr>
            <a:r>
              <a:rPr lang="nl-NL" dirty="0"/>
              <a:t>Reden van injecteren: </a:t>
            </a:r>
          </a:p>
          <a:p>
            <a:endParaRPr lang="nl-NL" dirty="0"/>
          </a:p>
          <a:p>
            <a:r>
              <a:rPr lang="nl-NL" dirty="0"/>
              <a:t>Opname van medicijnen via het maag- darmstelsel te langzaam verloopt,</a:t>
            </a:r>
          </a:p>
          <a:p>
            <a:r>
              <a:rPr lang="nl-NL" dirty="0"/>
              <a:t>De werking van het medicijn wordt verminderd door spijsverteringssappen. </a:t>
            </a:r>
          </a:p>
          <a:p>
            <a:r>
              <a:rPr lang="nl-NL" dirty="0"/>
              <a:t>Ziektebeeld, bewusteloze of een ernstig zieke zorgvrager.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063552" y="274638"/>
            <a:ext cx="8147248" cy="274042"/>
          </a:xfrm>
        </p:spPr>
        <p:txBody>
          <a:bodyPr>
            <a:normAutofit fontScale="90000"/>
          </a:bodyPr>
          <a:lstStyle/>
          <a:p>
            <a:r>
              <a:rPr lang="nl-NL" dirty="0"/>
              <a:t>Injecteren </a:t>
            </a:r>
          </a:p>
        </p:txBody>
      </p:sp>
    </p:spTree>
    <p:extLst>
      <p:ext uri="{BB962C8B-B14F-4D97-AF65-F5344CB8AC3E}">
        <p14:creationId xmlns:p14="http://schemas.microsoft.com/office/powerpoint/2010/main" val="153160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nl-NL" dirty="0"/>
          </a:p>
          <a:p>
            <a:r>
              <a:rPr lang="nl-NL" dirty="0"/>
              <a:t>Subcutaan </a:t>
            </a:r>
          </a:p>
          <a:p>
            <a:endParaRPr lang="nl-NL" dirty="0"/>
          </a:p>
          <a:p>
            <a:r>
              <a:rPr lang="nl-NL" dirty="0"/>
              <a:t>Intramusculair</a:t>
            </a:r>
          </a:p>
          <a:p>
            <a:endParaRPr lang="nl-NL" dirty="0"/>
          </a:p>
          <a:p>
            <a:endParaRPr lang="nl-NL" dirty="0"/>
          </a:p>
          <a:p>
            <a:pPr marL="109728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Injecteren</a:t>
            </a:r>
          </a:p>
        </p:txBody>
      </p:sp>
    </p:spTree>
    <p:extLst>
      <p:ext uri="{BB962C8B-B14F-4D97-AF65-F5344CB8AC3E}">
        <p14:creationId xmlns:p14="http://schemas.microsoft.com/office/powerpoint/2010/main" val="3693188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ea typeface="Times New Roman"/>
              </a:rPr>
              <a:t>Vaak spuit je het medicijn subcutaan (onder de huid) of intramusculair (in een spier). </a:t>
            </a:r>
          </a:p>
          <a:p>
            <a:endParaRPr lang="nl-NL" dirty="0">
              <a:ea typeface="Times New Roman"/>
            </a:endParaRPr>
          </a:p>
          <a:p>
            <a:r>
              <a:rPr lang="nl-NL" dirty="0">
                <a:ea typeface="Times New Roman"/>
              </a:rPr>
              <a:t>Na het inspuiten vormt zich een voorraadje of depot van het ingespoten medicijn, dat daarna langzaam wordt afgegeven aan de weefselvloeistof en vervolgens in het bloed belandt. 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Injecteren</a:t>
            </a:r>
          </a:p>
        </p:txBody>
      </p:sp>
    </p:spTree>
    <p:extLst>
      <p:ext uri="{BB962C8B-B14F-4D97-AF65-F5344CB8AC3E}">
        <p14:creationId xmlns:p14="http://schemas.microsoft.com/office/powerpoint/2010/main" val="278642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Subcutaan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5" y="1735444"/>
            <a:ext cx="2070013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hoek 3"/>
          <p:cNvSpPr/>
          <p:nvPr/>
        </p:nvSpPr>
        <p:spPr>
          <a:xfrm>
            <a:off x="2495600" y="1700809"/>
            <a:ext cx="5886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latin typeface="+mj-lt"/>
                <a:ea typeface="Times New Roman"/>
              </a:rPr>
              <a:t>Een subcutane injectie mag alleen worden toegediend op plaatsen waar de bloedvoorziening voldoende is en de huid en het onderhuidse vetweefsel schoon en heel zijn</a:t>
            </a:r>
            <a:endParaRPr lang="nl-N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6472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>
              <a:latin typeface="+mj-lt"/>
              <a:ea typeface="Times New Roman"/>
            </a:endParaRPr>
          </a:p>
          <a:p>
            <a:endParaRPr lang="nl-NL" dirty="0">
              <a:latin typeface="+mj-lt"/>
              <a:ea typeface="Times New Roman"/>
            </a:endParaRPr>
          </a:p>
          <a:p>
            <a:r>
              <a:rPr lang="nl-NL" dirty="0">
                <a:latin typeface="+mj-lt"/>
                <a:ea typeface="Times New Roman"/>
              </a:rPr>
              <a:t>Bij een subcutane injectie wordt het geneesmiddel in het onderhuidse vetweefsel gespoten, waar het door de haarvaten in het bloed wordt opgenomen. </a:t>
            </a:r>
          </a:p>
          <a:p>
            <a:endParaRPr lang="nl-NL" dirty="0">
              <a:latin typeface="+mj-lt"/>
            </a:endParaRPr>
          </a:p>
          <a:p>
            <a:endParaRPr lang="nl-NL" dirty="0">
              <a:latin typeface="+mj-lt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Subcutaan</a:t>
            </a:r>
          </a:p>
        </p:txBody>
      </p:sp>
    </p:spTree>
    <p:extLst>
      <p:ext uri="{BB962C8B-B14F-4D97-AF65-F5344CB8AC3E}">
        <p14:creationId xmlns:p14="http://schemas.microsoft.com/office/powerpoint/2010/main" val="2387395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91745" y="1772816"/>
            <a:ext cx="4444543" cy="3333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Insuline</a:t>
            </a:r>
          </a:p>
        </p:txBody>
      </p:sp>
    </p:spTree>
    <p:extLst>
      <p:ext uri="{BB962C8B-B14F-4D97-AF65-F5344CB8AC3E}">
        <p14:creationId xmlns:p14="http://schemas.microsoft.com/office/powerpoint/2010/main" val="35279566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Breedbeeld</PresentationFormat>
  <Paragraphs>74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Kantoorthema</vt:lpstr>
      <vt:lpstr>VPH</vt:lpstr>
      <vt:lpstr>Medicatie </vt:lpstr>
      <vt:lpstr>Medicatie </vt:lpstr>
      <vt:lpstr>Injecteren </vt:lpstr>
      <vt:lpstr>Injecteren</vt:lpstr>
      <vt:lpstr>Injecteren</vt:lpstr>
      <vt:lpstr>Subcutaan </vt:lpstr>
      <vt:lpstr>Subcutaan</vt:lpstr>
      <vt:lpstr>Insuline</vt:lpstr>
      <vt:lpstr>Intramusculair </vt:lpstr>
      <vt:lpstr>Bovenste Buitenste Bil/beenkwadrant</vt:lpstr>
      <vt:lpstr>Complicaties </vt:lpstr>
      <vt:lpstr>Prikincident </vt:lpstr>
      <vt:lpstr>Wat te doen bij een prikaccident</vt:lpstr>
      <vt:lpstr>Wat geef je door na een prikaccident</vt:lpstr>
      <vt:lpstr>Preventie prikaccidenten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VPH</dc:title>
  <dc:creator>Koen Steinhauer</dc:creator>
  <cp:lastModifiedBy>Koen Steinhauer</cp:lastModifiedBy>
  <cp:revision>1</cp:revision>
  <dcterms:created xsi:type="dcterms:W3CDTF">2018-06-20T07:54:47Z</dcterms:created>
  <dcterms:modified xsi:type="dcterms:W3CDTF">2018-06-20T07:55:40Z</dcterms:modified>
</cp:coreProperties>
</file>